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8" r:id="rId5"/>
    <p:sldId id="259" r:id="rId6"/>
    <p:sldId id="260" r:id="rId7"/>
    <p:sldId id="264" r:id="rId8"/>
    <p:sldId id="257" r:id="rId9"/>
    <p:sldId id="265" r:id="rId10"/>
    <p:sldId id="263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2EC6-E272-4F93-9FB5-20EA609E77BC}" type="datetimeFigureOut">
              <a:rPr lang="fr-FR" smtClean="0"/>
              <a:t>11/02/2022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3EF8-D827-468D-BBF5-BBC8B497E7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647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2EC6-E272-4F93-9FB5-20EA609E77BC}" type="datetimeFigureOut">
              <a:rPr lang="fr-FR" smtClean="0"/>
              <a:t>11/02/2022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3EF8-D827-468D-BBF5-BBC8B497E7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242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2EC6-E272-4F93-9FB5-20EA609E77BC}" type="datetimeFigureOut">
              <a:rPr lang="fr-FR" smtClean="0"/>
              <a:t>11/02/2022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3EF8-D827-468D-BBF5-BBC8B497E7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9408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2EC6-E272-4F93-9FB5-20EA609E77BC}" type="datetimeFigureOut">
              <a:rPr lang="fr-FR" smtClean="0"/>
              <a:t>11/02/2022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3EF8-D827-468D-BBF5-BBC8B497E7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781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2EC6-E272-4F93-9FB5-20EA609E77BC}" type="datetimeFigureOut">
              <a:rPr lang="fr-FR" smtClean="0"/>
              <a:t>11/02/2022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3EF8-D827-468D-BBF5-BBC8B497E7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6423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2EC6-E272-4F93-9FB5-20EA609E77BC}" type="datetimeFigureOut">
              <a:rPr lang="fr-FR" smtClean="0"/>
              <a:t>11/02/2022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3EF8-D827-468D-BBF5-BBC8B497E7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692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2EC6-E272-4F93-9FB5-20EA609E77BC}" type="datetimeFigureOut">
              <a:rPr lang="fr-FR" smtClean="0"/>
              <a:t>11/02/2022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3EF8-D827-468D-BBF5-BBC8B497E7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648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2EC6-E272-4F93-9FB5-20EA609E77BC}" type="datetimeFigureOut">
              <a:rPr lang="fr-FR" smtClean="0"/>
              <a:t>11/02/2022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3EF8-D827-468D-BBF5-BBC8B497E7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2332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2EC6-E272-4F93-9FB5-20EA609E77BC}" type="datetimeFigureOut">
              <a:rPr lang="fr-FR" smtClean="0"/>
              <a:t>11/02/2022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3EF8-D827-468D-BBF5-BBC8B497E7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0336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2EC6-E272-4F93-9FB5-20EA609E77BC}" type="datetimeFigureOut">
              <a:rPr lang="fr-FR" smtClean="0"/>
              <a:t>11/02/2022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3EF8-D827-468D-BBF5-BBC8B497E7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915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2EC6-E272-4F93-9FB5-20EA609E77BC}" type="datetimeFigureOut">
              <a:rPr lang="fr-FR" smtClean="0"/>
              <a:t>11/02/2022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3EF8-D827-468D-BBF5-BBC8B497E7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563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C2EC6-E272-4F93-9FB5-20EA609E77BC}" type="datetimeFigureOut">
              <a:rPr lang="fr-FR" smtClean="0"/>
              <a:t>11/02/2022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23EF8-D827-468D-BBF5-BBC8B497E7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20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0" contrast="-10000"/>
                    </a14:imgEffect>
                  </a14:imgLayer>
                </a14:imgProps>
              </a:ext>
            </a:extLst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2400" cy="2592288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Les enjeux géopolitiques </a:t>
            </a:r>
            <a:br>
              <a:rPr lang="fr-FR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fr-FR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 la démographie africaine</a:t>
            </a:r>
            <a:br>
              <a:rPr lang="fr-FR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fr-FR" sz="4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3717032"/>
            <a:ext cx="6400800" cy="792088"/>
          </a:xfrm>
        </p:spPr>
        <p:txBody>
          <a:bodyPr>
            <a:noAutofit/>
          </a:bodyPr>
          <a:lstStyle/>
          <a:p>
            <a:r>
              <a:rPr lang="fr-FR" sz="4000" b="1" i="1" dirty="0" smtClean="0">
                <a:solidFill>
                  <a:schemeClr val="tx1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959761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/>
          <a:lstStyle/>
          <a:p>
            <a:r>
              <a:rPr lang="fr-FR" sz="3200" b="1" u="sng" dirty="0" smtClean="0"/>
              <a:t>Définitions essentielles</a:t>
            </a:r>
            <a:endParaRPr lang="fr-FR" sz="3200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0600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buFontTx/>
              <a:buChar char="-"/>
            </a:pPr>
            <a:r>
              <a:rPr lang="fr-FR" sz="2200" b="1" dirty="0" smtClean="0"/>
              <a:t>Démographie</a:t>
            </a:r>
            <a:r>
              <a:rPr lang="fr-FR" sz="2200" dirty="0" smtClean="0"/>
              <a:t> : étude </a:t>
            </a:r>
            <a:r>
              <a:rPr lang="fr-FR" sz="2200" dirty="0"/>
              <a:t>quantitative </a:t>
            </a:r>
            <a:r>
              <a:rPr lang="fr-FR" sz="2200" dirty="0" smtClean="0"/>
              <a:t>et qualitative des </a:t>
            </a:r>
            <a:r>
              <a:rPr lang="fr-FR" sz="2200" dirty="0"/>
              <a:t>populations et de leurs dynamiques, à partir de caractéristiques telles que la natalité, la fécondité, la mortalité, la </a:t>
            </a:r>
            <a:r>
              <a:rPr lang="fr-FR" sz="2200" dirty="0" smtClean="0"/>
              <a:t>nuptialité </a:t>
            </a:r>
            <a:r>
              <a:rPr lang="fr-FR" sz="2200" dirty="0"/>
              <a:t>et la migration. </a:t>
            </a:r>
            <a:endParaRPr lang="fr-FR" sz="2200" dirty="0" smtClean="0"/>
          </a:p>
          <a:p>
            <a:pPr algn="just">
              <a:spcBef>
                <a:spcPts val="0"/>
              </a:spcBef>
              <a:buFontTx/>
              <a:buChar char="-"/>
            </a:pPr>
            <a:endParaRPr lang="fr-FR" sz="2200" dirty="0"/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fr-FR" sz="2200" b="1" dirty="0" smtClean="0"/>
              <a:t>Géopolitique</a:t>
            </a:r>
            <a:r>
              <a:rPr lang="fr-FR" sz="2200" dirty="0" smtClean="0"/>
              <a:t> : étude des stratégies et rivalités de pouvoirs et de puissances portées par tout type d’acteurs, étatiques et non-étatiques, sur un territoire donné. </a:t>
            </a:r>
            <a:endParaRPr lang="fr-FR" sz="2200" dirty="0"/>
          </a:p>
          <a:p>
            <a:pPr algn="just">
              <a:spcBef>
                <a:spcPts val="0"/>
              </a:spcBef>
              <a:buFontTx/>
              <a:buChar char="-"/>
            </a:pPr>
            <a:endParaRPr lang="fr-FR" sz="2200" b="1" dirty="0" smtClean="0"/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fr-FR" sz="2200" b="1" dirty="0" smtClean="0"/>
              <a:t>Démographie politique </a:t>
            </a:r>
            <a:r>
              <a:rPr lang="fr-FR" sz="2200" dirty="0" smtClean="0"/>
              <a:t>(ou « </a:t>
            </a:r>
            <a:r>
              <a:rPr lang="fr-FR" sz="2200" dirty="0" err="1" smtClean="0"/>
              <a:t>démopolitique</a:t>
            </a:r>
            <a:r>
              <a:rPr lang="fr-FR" sz="2200" dirty="0" smtClean="0"/>
              <a:t> », Rudolf </a:t>
            </a:r>
            <a:r>
              <a:rPr lang="fr-FR" sz="2200" dirty="0" err="1" smtClean="0"/>
              <a:t>Kjellen</a:t>
            </a:r>
            <a:r>
              <a:rPr lang="fr-FR" sz="2200" dirty="0" smtClean="0"/>
              <a:t>) : discipline universitaire à la croisée de la démographie, de la géographie humaine et de la géopolitique, et qui a pour objet l’étude </a:t>
            </a:r>
            <a:r>
              <a:rPr lang="fr-FR" sz="2200" dirty="0"/>
              <a:t>des « interrelations entre les questions de population et tout ce qui est relatif à la cité ou l’Etat </a:t>
            </a:r>
            <a:r>
              <a:rPr lang="fr-FR" sz="2200" dirty="0" smtClean="0"/>
              <a:t>» (G.F. Dumont, </a:t>
            </a:r>
            <a:r>
              <a:rPr lang="fr-FR" sz="2200" i="1" dirty="0" smtClean="0"/>
              <a:t>Démographie </a:t>
            </a:r>
            <a:r>
              <a:rPr lang="fr-FR" sz="2200" i="1" dirty="0"/>
              <a:t>politique. Les lois de la géopolitique des </a:t>
            </a:r>
            <a:r>
              <a:rPr lang="fr-FR" sz="2200" i="1" dirty="0" smtClean="0"/>
              <a:t>populations, </a:t>
            </a:r>
            <a:r>
              <a:rPr lang="fr-FR" sz="2200" dirty="0" smtClean="0"/>
              <a:t>2007).</a:t>
            </a:r>
            <a:r>
              <a:rPr lang="fr-FR" sz="2200" dirty="0"/>
              <a:t> </a:t>
            </a:r>
          </a:p>
          <a:p>
            <a:pPr marL="0" indent="0">
              <a:buNone/>
            </a:pPr>
            <a:endParaRPr lang="fr-FR" sz="2200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3929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000" b="1" dirty="0" smtClean="0"/>
              <a:t>Problématique</a:t>
            </a:r>
            <a:r>
              <a:rPr lang="fr-FR" sz="2000" dirty="0" smtClean="0"/>
              <a:t> : A quelles conditions la démographie africaine, souvent perçue comme une menace dans le reste du monde, peut-elle devenir une opportunité pour le continent dans les décennies à venir ? </a:t>
            </a:r>
            <a:br>
              <a:rPr lang="fr-FR" sz="2000" dirty="0" smtClean="0"/>
            </a:br>
            <a:endParaRPr lang="fr-FR" sz="20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309711"/>
          </a:xfrm>
        </p:spPr>
        <p:txBody>
          <a:bodyPr>
            <a:noAutofit/>
          </a:bodyPr>
          <a:lstStyle/>
          <a:p>
            <a:pPr algn="ctr"/>
            <a:r>
              <a:rPr lang="fr-FR" sz="1800" dirty="0" smtClean="0"/>
              <a:t>Vision afro-pessimiste</a:t>
            </a:r>
            <a:endParaRPr lang="fr-FR" sz="1800" dirty="0"/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1" y="1988840"/>
            <a:ext cx="3024336" cy="4392487"/>
          </a:xfrm>
        </p:spPr>
      </p:pic>
      <p:sp>
        <p:nvSpPr>
          <p:cNvPr id="6" name="Espace réservé du texte 5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309711"/>
          </a:xfrm>
        </p:spPr>
        <p:txBody>
          <a:bodyPr>
            <a:noAutofit/>
          </a:bodyPr>
          <a:lstStyle/>
          <a:p>
            <a:pPr algn="ctr"/>
            <a:r>
              <a:rPr lang="fr-FR" sz="1800" dirty="0" smtClean="0"/>
              <a:t>Vision « </a:t>
            </a:r>
            <a:r>
              <a:rPr lang="fr-FR" sz="1800" dirty="0" err="1" smtClean="0"/>
              <a:t>afroptimiste</a:t>
            </a:r>
            <a:r>
              <a:rPr lang="fr-FR" sz="1800" dirty="0" smtClean="0"/>
              <a:t> »</a:t>
            </a:r>
            <a:endParaRPr lang="fr-FR" sz="1800" dirty="0"/>
          </a:p>
        </p:txBody>
      </p:sp>
      <p:pic>
        <p:nvPicPr>
          <p:cNvPr id="9" name="Espace réservé du contenu 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916832"/>
            <a:ext cx="3096344" cy="4608512"/>
          </a:xfrm>
        </p:spPr>
      </p:pic>
    </p:spTree>
    <p:extLst>
      <p:ext uri="{BB962C8B-B14F-4D97-AF65-F5344CB8AC3E}">
        <p14:creationId xmlns:p14="http://schemas.microsoft.com/office/powerpoint/2010/main" val="1397031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/>
          </a:bodyPr>
          <a:lstStyle/>
          <a:p>
            <a:r>
              <a:rPr lang="fr-FR" sz="3200" b="1" u="sng" dirty="0" smtClean="0"/>
              <a:t>La démographie africaine en quelques chiffres :</a:t>
            </a:r>
            <a:r>
              <a:rPr lang="fr-FR" sz="3200" b="1" dirty="0" smtClean="0"/>
              <a:t> </a:t>
            </a:r>
            <a:endParaRPr lang="fr-FR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60851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fr-FR" sz="1800" dirty="0" smtClean="0"/>
              <a:t>La population africaine est passée de 285 millions de personnes en 1960 à 1,38 milliards en 2021. Le seuil des 1,4 milliards sera franchi en 2022.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endParaRPr lang="fr-FR" sz="1800" dirty="0"/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fr-FR" sz="1800" dirty="0" smtClean="0"/>
              <a:t>Nombre de naissances depuis le 1</a:t>
            </a:r>
            <a:r>
              <a:rPr lang="fr-FR" sz="1800" baseline="30000" dirty="0" smtClean="0"/>
              <a:t>er</a:t>
            </a:r>
            <a:r>
              <a:rPr lang="fr-FR" sz="1800" dirty="0" smtClean="0"/>
              <a:t> janvier 2022 (au 11 février) : 5,7 millions</a:t>
            </a:r>
            <a:endParaRPr lang="fr-FR" sz="1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fr-FR" sz="1800" dirty="0" smtClean="0"/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fr-FR" sz="1800" dirty="0" smtClean="0"/>
              <a:t>Taux d’accroissement naturel en 2021 : 2,57%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endParaRPr lang="fr-FR" sz="1800" dirty="0" smtClean="0"/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fr-FR" sz="1800" dirty="0" smtClean="0"/>
              <a:t>Taux de fécondité moyen : 4,5 (mais Niger : 7,2 / Tunisie : 2,2)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fr-FR" sz="1800" dirty="0"/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fr-FR" sz="1800" dirty="0" smtClean="0"/>
              <a:t>Prévisions </a:t>
            </a:r>
            <a:r>
              <a:rPr lang="fr-FR" sz="1800" dirty="0"/>
              <a:t>officielles </a:t>
            </a:r>
            <a:r>
              <a:rPr lang="fr-FR" sz="1800" dirty="0" smtClean="0"/>
              <a:t>: 2,5 </a:t>
            </a:r>
            <a:r>
              <a:rPr lang="fr-FR" sz="1800" dirty="0"/>
              <a:t>milliards en </a:t>
            </a:r>
            <a:r>
              <a:rPr lang="fr-FR" sz="1800" dirty="0" smtClean="0"/>
              <a:t>2050, 4 </a:t>
            </a:r>
            <a:r>
              <a:rPr lang="fr-FR" sz="1800" dirty="0"/>
              <a:t>milliards en 2100 soit  1/3 de la population </a:t>
            </a:r>
            <a:r>
              <a:rPr lang="fr-FR" sz="1800" dirty="0" smtClean="0"/>
              <a:t>mondiale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fr-FR" sz="1800" dirty="0" smtClean="0"/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fr-FR" sz="1800" dirty="0" smtClean="0"/>
              <a:t>40 </a:t>
            </a:r>
            <a:r>
              <a:rPr lang="fr-FR" sz="1800" dirty="0"/>
              <a:t>% de la population </a:t>
            </a:r>
            <a:r>
              <a:rPr lang="fr-FR" sz="1800" dirty="0" smtClean="0"/>
              <a:t>est âgée de moins de 15 ans et 80 </a:t>
            </a:r>
            <a:r>
              <a:rPr lang="fr-FR" sz="1800" dirty="0"/>
              <a:t>% </a:t>
            </a:r>
            <a:r>
              <a:rPr lang="fr-FR" sz="1800" dirty="0" smtClean="0"/>
              <a:t>de moins de 26 ans.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fr-FR" sz="1800" dirty="0" smtClean="0"/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fr-FR" sz="1800" dirty="0" smtClean="0"/>
              <a:t>En 2020, 45% </a:t>
            </a:r>
            <a:r>
              <a:rPr lang="fr-FR" sz="1800" dirty="0"/>
              <a:t>de la population africaine vivaient en zone </a:t>
            </a:r>
            <a:r>
              <a:rPr lang="fr-FR" sz="1800" dirty="0" smtClean="0"/>
              <a:t>urbaine. Cette proportion sera de 56 </a:t>
            </a:r>
            <a:r>
              <a:rPr lang="fr-FR" sz="1800" dirty="0"/>
              <a:t>% en </a:t>
            </a:r>
            <a:r>
              <a:rPr lang="fr-FR" sz="1800" dirty="0" smtClean="0"/>
              <a:t>2050 (dont plus de la moitié dans des bidonvilles).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800" dirty="0"/>
              <a:t>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985892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Les écarts de fécondité en Afrique</a:t>
            </a:r>
            <a:endParaRPr lang="fr-FR" sz="3200" b="1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68760"/>
            <a:ext cx="8352928" cy="5040559"/>
          </a:xfrm>
        </p:spPr>
      </p:pic>
    </p:spTree>
    <p:extLst>
      <p:ext uri="{BB962C8B-B14F-4D97-AF65-F5344CB8AC3E}">
        <p14:creationId xmlns:p14="http://schemas.microsoft.com/office/powerpoint/2010/main" val="3035450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Démographie et pauvreté : un cercle vicieux</a:t>
            </a:r>
            <a:endParaRPr lang="fr-FR" sz="3200" b="1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457200" y="764704"/>
            <a:ext cx="4040188" cy="864096"/>
          </a:xfrm>
        </p:spPr>
        <p:txBody>
          <a:bodyPr>
            <a:normAutofit fontScale="25000" lnSpcReduction="20000"/>
          </a:bodyPr>
          <a:lstStyle/>
          <a:p>
            <a:endParaRPr lang="fr-FR" dirty="0" smtClean="0"/>
          </a:p>
          <a:p>
            <a:endParaRPr lang="fr-FR" dirty="0"/>
          </a:p>
          <a:p>
            <a:pPr algn="ctr">
              <a:spcBef>
                <a:spcPts val="0"/>
              </a:spcBef>
            </a:pPr>
            <a:endParaRPr lang="fr-FR" sz="9600" dirty="0" smtClean="0"/>
          </a:p>
          <a:p>
            <a:pPr algn="ctr">
              <a:spcBef>
                <a:spcPts val="0"/>
              </a:spcBef>
            </a:pPr>
            <a:endParaRPr lang="fr-FR" sz="9600" dirty="0" smtClean="0"/>
          </a:p>
          <a:p>
            <a:pPr algn="ctr">
              <a:spcBef>
                <a:spcPts val="0"/>
              </a:spcBef>
            </a:pPr>
            <a:endParaRPr lang="fr-FR" sz="9600" dirty="0"/>
          </a:p>
          <a:p>
            <a:pPr algn="ctr">
              <a:spcBef>
                <a:spcPts val="0"/>
              </a:spcBef>
            </a:pPr>
            <a:r>
              <a:rPr lang="fr-FR" sz="9600" dirty="0" smtClean="0"/>
              <a:t>T</a:t>
            </a:r>
            <a:r>
              <a:rPr lang="fr-FR" sz="9600" dirty="0" smtClean="0"/>
              <a:t>aux de fécondité : </a:t>
            </a:r>
          </a:p>
          <a:p>
            <a:pPr algn="ctr">
              <a:spcBef>
                <a:spcPts val="0"/>
              </a:spcBef>
            </a:pPr>
            <a:r>
              <a:rPr lang="fr-FR" sz="9600" dirty="0" smtClean="0"/>
              <a:t>4,5 enfants par femme</a:t>
            </a:r>
          </a:p>
          <a:p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4476" r="9719"/>
          <a:stretch/>
        </p:blipFill>
        <p:spPr>
          <a:xfrm>
            <a:off x="4572000" y="1844824"/>
            <a:ext cx="4464496" cy="4680520"/>
          </a:xfrm>
        </p:spPr>
      </p:pic>
      <p:sp>
        <p:nvSpPr>
          <p:cNvPr id="9" name="Espace réservé du texte 8"/>
          <p:cNvSpPr>
            <a:spLocks noGrp="1"/>
          </p:cNvSpPr>
          <p:nvPr>
            <p:ph type="body" sz="quarter" idx="3"/>
          </p:nvPr>
        </p:nvSpPr>
        <p:spPr>
          <a:xfrm>
            <a:off x="4932040" y="692696"/>
            <a:ext cx="3754760" cy="936104"/>
          </a:xfrm>
        </p:spPr>
        <p:txBody>
          <a:bodyPr>
            <a:noAutofit/>
          </a:bodyPr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algn="ctr">
              <a:spcBef>
                <a:spcPts val="0"/>
              </a:spcBef>
            </a:pPr>
            <a:endParaRPr lang="fr-FR" dirty="0" smtClean="0"/>
          </a:p>
          <a:p>
            <a:pPr algn="ctr">
              <a:spcBef>
                <a:spcPts val="0"/>
              </a:spcBef>
            </a:pPr>
            <a:endParaRPr lang="fr-FR" dirty="0" smtClean="0"/>
          </a:p>
          <a:p>
            <a:pPr algn="ctr">
              <a:spcBef>
                <a:spcPts val="0"/>
              </a:spcBef>
            </a:pPr>
            <a:endParaRPr lang="fr-FR" dirty="0"/>
          </a:p>
          <a:p>
            <a:pPr algn="ctr">
              <a:spcBef>
                <a:spcPts val="0"/>
              </a:spcBef>
            </a:pPr>
            <a:endParaRPr lang="fr-FR" dirty="0" smtClean="0"/>
          </a:p>
          <a:p>
            <a:pPr algn="ctr">
              <a:spcBef>
                <a:spcPts val="0"/>
              </a:spcBef>
            </a:pPr>
            <a:endParaRPr lang="fr-FR" dirty="0"/>
          </a:p>
          <a:p>
            <a:pPr algn="ctr">
              <a:spcBef>
                <a:spcPts val="0"/>
              </a:spcBef>
            </a:pPr>
            <a:r>
              <a:rPr lang="fr-FR" dirty="0" smtClean="0"/>
              <a:t>Taux de pauvreté absolue : </a:t>
            </a:r>
          </a:p>
          <a:p>
            <a:pPr algn="ctr">
              <a:spcBef>
                <a:spcPts val="0"/>
              </a:spcBef>
            </a:pPr>
            <a:r>
              <a:rPr lang="fr-FR" dirty="0" smtClean="0"/>
              <a:t>45% de la population totale</a:t>
            </a:r>
            <a:endParaRPr lang="fr-FR" dirty="0" smtClean="0"/>
          </a:p>
        </p:txBody>
      </p:sp>
      <p:pic>
        <p:nvPicPr>
          <p:cNvPr id="11" name="Espace réservé du contenu 10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9"/>
          <a:stretch/>
        </p:blipFill>
        <p:spPr>
          <a:xfrm>
            <a:off x="323528" y="1484784"/>
            <a:ext cx="4104456" cy="5373216"/>
          </a:xfrm>
        </p:spPr>
      </p:pic>
    </p:spTree>
    <p:extLst>
      <p:ext uri="{BB962C8B-B14F-4D97-AF65-F5344CB8AC3E}">
        <p14:creationId xmlns:p14="http://schemas.microsoft.com/office/powerpoint/2010/main" val="2402622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Démographie et pauvreté (suite)</a:t>
            </a:r>
            <a:endParaRPr lang="fr-FR" sz="3200" b="1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23528" y="980728"/>
            <a:ext cx="4173860" cy="720080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/>
              <a:t>Alfred Sauvy : la nécessité vitale des « investissements démographiques »</a:t>
            </a:r>
            <a:endParaRPr lang="fr-FR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2816"/>
            <a:ext cx="3240360" cy="4824536"/>
          </a:xfrm>
        </p:spPr>
      </p:pic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908720"/>
            <a:ext cx="4319463" cy="864096"/>
          </a:xfrm>
        </p:spPr>
        <p:txBody>
          <a:bodyPr>
            <a:normAutofit/>
          </a:bodyPr>
          <a:lstStyle/>
          <a:p>
            <a:r>
              <a:rPr lang="fr-FR" sz="2000" dirty="0" err="1" smtClean="0"/>
              <a:t>Ragnar</a:t>
            </a:r>
            <a:r>
              <a:rPr lang="fr-FR" sz="2000" dirty="0" smtClean="0"/>
              <a:t> </a:t>
            </a:r>
            <a:r>
              <a:rPr lang="fr-FR" sz="2000" dirty="0" err="1" smtClean="0"/>
              <a:t>Nurske</a:t>
            </a:r>
            <a:r>
              <a:rPr lang="fr-FR" sz="2000" dirty="0" smtClean="0"/>
              <a:t> et le « cercle vicieux de la pauvreté »</a:t>
            </a:r>
            <a:endParaRPr lang="fr-FR" sz="2000" dirty="0"/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7" r="11313"/>
          <a:stretch/>
        </p:blipFill>
        <p:spPr>
          <a:xfrm>
            <a:off x="4355976" y="1844824"/>
            <a:ext cx="4608512" cy="4608512"/>
          </a:xfrm>
        </p:spPr>
      </p:pic>
    </p:spTree>
    <p:extLst>
      <p:ext uri="{BB962C8B-B14F-4D97-AF65-F5344CB8AC3E}">
        <p14:creationId xmlns:p14="http://schemas.microsoft.com/office/powerpoint/2010/main" val="908412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« Malthus avec des armes ? »</a:t>
            </a:r>
            <a:endParaRPr lang="fr-FR" b="1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72816"/>
            <a:ext cx="4248471" cy="3384375"/>
          </a:xfrm>
        </p:spPr>
      </p:pic>
      <p:sp>
        <p:nvSpPr>
          <p:cNvPr id="7" name="Espace réservé du contenu 6"/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4038600" cy="4353347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Paul Richards, </a:t>
            </a:r>
            <a:r>
              <a:rPr lang="fr-FR" i="1" dirty="0" err="1" smtClean="0"/>
              <a:t>Fighting</a:t>
            </a:r>
            <a:r>
              <a:rPr lang="fr-FR" i="1" dirty="0" smtClean="0"/>
              <a:t> for The </a:t>
            </a:r>
            <a:r>
              <a:rPr lang="fr-FR" i="1" dirty="0" err="1" smtClean="0"/>
              <a:t>Rain</a:t>
            </a:r>
            <a:r>
              <a:rPr lang="fr-FR" i="1" dirty="0" smtClean="0"/>
              <a:t> Forest</a:t>
            </a:r>
            <a:r>
              <a:rPr lang="fr-FR" dirty="0" smtClean="0"/>
              <a:t>, 1996 : </a:t>
            </a:r>
          </a:p>
          <a:p>
            <a:pPr marL="0" indent="0">
              <a:buNone/>
            </a:pPr>
            <a:r>
              <a:rPr lang="fr-FR" dirty="0" smtClean="0"/>
              <a:t>Étudie les liens entre démographie galopante et instabilité politique et militaire en Sierra Leone et au Liberia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2738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fr-FR" sz="3200" b="1" dirty="0" smtClean="0"/>
              <a:t>Conflits et migrations de réfugiés</a:t>
            </a:r>
            <a:endParaRPr lang="fr-FR" sz="3200" b="1" dirty="0"/>
          </a:p>
        </p:txBody>
      </p:sp>
      <p:pic>
        <p:nvPicPr>
          <p:cNvPr id="9" name="Espace réservé du contenu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764704"/>
            <a:ext cx="5472608" cy="5904656"/>
          </a:xfrm>
        </p:spPr>
      </p:pic>
    </p:spTree>
    <p:extLst>
      <p:ext uri="{BB962C8B-B14F-4D97-AF65-F5344CB8AC3E}">
        <p14:creationId xmlns:p14="http://schemas.microsoft.com/office/powerpoint/2010/main" val="314693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Le « dividende » ou « bonus » démographique</a:t>
            </a:r>
            <a:endParaRPr lang="fr-FR" b="1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dirty="0" smtClean="0"/>
              <a:t>Selon le Fonds des nations unies pour la population (UNFPA) :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« Un </a:t>
            </a:r>
            <a:r>
              <a:rPr lang="fr-FR" dirty="0"/>
              <a:t>pays dans lequel la part des jeunes dans la population augmente et le taux de fécondité diminue peut récolter les fruits d’un « dividende démographique », un phénomène de hausse de la productivité économique qui se produit lorsque le ratio de la population active par rapport au nombre de personnes à charge s’accroît. </a:t>
            </a:r>
            <a:endParaRPr lang="fr-FR" dirty="0" smtClean="0"/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La </a:t>
            </a:r>
            <a:r>
              <a:rPr lang="fr-FR" dirty="0"/>
              <a:t>réalisation de ce </a:t>
            </a:r>
            <a:r>
              <a:rPr lang="fr-FR" dirty="0" smtClean="0"/>
              <a:t>dividende passe par un meilleur accès </a:t>
            </a:r>
            <a:r>
              <a:rPr lang="fr-FR" dirty="0"/>
              <a:t>à une éducation de qualité et à l’emploi, ainsi </a:t>
            </a:r>
            <a:r>
              <a:rPr lang="fr-FR" dirty="0" smtClean="0"/>
              <a:t>que des </a:t>
            </a:r>
            <a:r>
              <a:rPr lang="fr-FR" dirty="0"/>
              <a:t>investissements en faveur de la santé des jeunes, en particulier la santé sexuelle et reproductive</a:t>
            </a:r>
            <a:r>
              <a:rPr lang="fr-FR" dirty="0" smtClean="0"/>
              <a:t>. »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74854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263</Words>
  <Application>Microsoft Office PowerPoint</Application>
  <PresentationFormat>Affichage à l'écran (4:3)</PresentationFormat>
  <Paragraphs>59</Paragraphs>
  <Slides>10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Thème Office</vt:lpstr>
      <vt:lpstr> Les enjeux géopolitiques  de la démographie africaine </vt:lpstr>
      <vt:lpstr>Définitions essentielles</vt:lpstr>
      <vt:lpstr>Problématique : A quelles conditions la démographie africaine, souvent perçue comme une menace dans le reste du monde, peut-elle devenir une opportunité pour le continent dans les décennies à venir ?  </vt:lpstr>
      <vt:lpstr>La démographie africaine en quelques chiffres : </vt:lpstr>
      <vt:lpstr>Les écarts de fécondité en Afrique</vt:lpstr>
      <vt:lpstr>Démographie et pauvreté : un cercle vicieux</vt:lpstr>
      <vt:lpstr>Démographie et pauvreté (suite)</vt:lpstr>
      <vt:lpstr>« Malthus avec des armes ? »</vt:lpstr>
      <vt:lpstr>Conflits et migrations de réfugiés</vt:lpstr>
      <vt:lpstr>Le « dividende » ou « bonus » démographique</vt:lpstr>
    </vt:vector>
  </TitlesOfParts>
  <Company>STANISLAS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enjeux géopolitique de la démographie africaine</dc:title>
  <dc:creator>Prof</dc:creator>
  <cp:lastModifiedBy>Prof</cp:lastModifiedBy>
  <cp:revision>12</cp:revision>
  <dcterms:created xsi:type="dcterms:W3CDTF">2022-02-11T13:16:32Z</dcterms:created>
  <dcterms:modified xsi:type="dcterms:W3CDTF">2022-02-11T14:49:29Z</dcterms:modified>
</cp:coreProperties>
</file>